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67" r:id="rId3"/>
    <p:sldId id="270" r:id="rId4"/>
    <p:sldId id="266" r:id="rId5"/>
    <p:sldId id="259" r:id="rId6"/>
    <p:sldId id="269" r:id="rId7"/>
    <p:sldId id="296" r:id="rId8"/>
    <p:sldId id="297" r:id="rId9"/>
    <p:sldId id="271" r:id="rId10"/>
    <p:sldId id="272" r:id="rId11"/>
    <p:sldId id="260" r:id="rId12"/>
    <p:sldId id="280" r:id="rId13"/>
    <p:sldId id="275" r:id="rId14"/>
    <p:sldId id="276" r:id="rId15"/>
    <p:sldId id="277" r:id="rId16"/>
    <p:sldId id="285" r:id="rId17"/>
    <p:sldId id="281" r:id="rId18"/>
    <p:sldId id="278" r:id="rId19"/>
    <p:sldId id="279" r:id="rId20"/>
    <p:sldId id="261" r:id="rId21"/>
    <p:sldId id="287" r:id="rId22"/>
    <p:sldId id="288" r:id="rId23"/>
    <p:sldId id="289" r:id="rId24"/>
    <p:sldId id="290" r:id="rId25"/>
    <p:sldId id="319" r:id="rId26"/>
    <p:sldId id="262" r:id="rId27"/>
    <p:sldId id="322" r:id="rId28"/>
    <p:sldId id="323" r:id="rId29"/>
    <p:sldId id="298" r:id="rId30"/>
    <p:sldId id="292" r:id="rId31"/>
    <p:sldId id="303" r:id="rId32"/>
    <p:sldId id="294" r:id="rId33"/>
    <p:sldId id="314" r:id="rId34"/>
    <p:sldId id="295" r:id="rId35"/>
    <p:sldId id="316" r:id="rId36"/>
    <p:sldId id="317" r:id="rId37"/>
    <p:sldId id="318" r:id="rId38"/>
    <p:sldId id="329" r:id="rId39"/>
    <p:sldId id="300" r:id="rId40"/>
    <p:sldId id="263" r:id="rId41"/>
    <p:sldId id="327" r:id="rId42"/>
    <p:sldId id="326" r:id="rId43"/>
    <p:sldId id="313" r:id="rId44"/>
    <p:sldId id="305" r:id="rId45"/>
    <p:sldId id="328" r:id="rId46"/>
    <p:sldId id="333" r:id="rId47"/>
    <p:sldId id="334" r:id="rId48"/>
    <p:sldId id="335" r:id="rId49"/>
    <p:sldId id="336" r:id="rId50"/>
    <p:sldId id="308" r:id="rId51"/>
    <p:sldId id="332" r:id="rId52"/>
    <p:sldId id="307" r:id="rId53"/>
    <p:sldId id="330" r:id="rId54"/>
    <p:sldId id="339" r:id="rId55"/>
    <p:sldId id="264" r:id="rId56"/>
    <p:sldId id="311" r:id="rId57"/>
    <p:sldId id="312" r:id="rId58"/>
    <p:sldId id="265" r:id="rId59"/>
  </p:sldIdLst>
  <p:sldSz cx="9144000" cy="5143500" type="screen16x9"/>
  <p:notesSz cx="6858000" cy="9144000"/>
  <p:embeddedFontLst>
    <p:embeddedFont>
      <p:font typeface="Quicksand" panose="020B0604020202020204" charset="0"/>
      <p:regular r:id="rId61"/>
      <p:bold r:id="rId62"/>
    </p:embeddedFont>
    <p:embeddedFont>
      <p:font typeface="Cambria Math" panose="02040503050406030204" pitchFamily="18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0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49823-1A7D-4101-B995-9FE7C7DDEAC8}">
  <a:tblStyle styleId="{F6649823-1A7D-4101-B995-9FE7C7DDE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163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3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5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3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82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07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68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73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89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8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09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33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54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27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965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442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75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76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3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68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637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0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80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47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769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04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77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4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959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1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56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176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45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6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582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93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074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25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494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106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4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35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91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636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31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10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927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18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02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226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87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7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61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60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04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6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2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240234" y="1516471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400" dirty="0" smtClean="0"/>
              <a:t>Prevendo desempenho no ENEM através de fatores socioeconômicos</a:t>
            </a:r>
            <a:endParaRPr sz="4400" dirty="0"/>
          </a:p>
        </p:txBody>
      </p:sp>
      <p:sp>
        <p:nvSpPr>
          <p:cNvPr id="3" name="Google Shape;86;p14"/>
          <p:cNvSpPr txBox="1">
            <a:spLocks/>
          </p:cNvSpPr>
          <p:nvPr/>
        </p:nvSpPr>
        <p:spPr>
          <a:xfrm>
            <a:off x="1240234" y="3754737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600" b="1" dirty="0" smtClean="0">
                <a:solidFill>
                  <a:srgbClr val="F3F3F3"/>
                </a:solidFill>
              </a:rPr>
              <a:t>Gustavo Coelho</a:t>
            </a:r>
            <a:endParaRPr lang="en-US" sz="1600" b="1" dirty="0">
              <a:solidFill>
                <a:srgbClr val="F3F3F3"/>
              </a:solidFill>
            </a:endParaRPr>
          </a:p>
        </p:txBody>
      </p:sp>
      <p:sp>
        <p:nvSpPr>
          <p:cNvPr id="4" name="Google Shape;86;p14"/>
          <p:cNvSpPr txBox="1">
            <a:spLocks/>
          </p:cNvSpPr>
          <p:nvPr/>
        </p:nvSpPr>
        <p:spPr>
          <a:xfrm>
            <a:off x="1240234" y="4067360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600" b="1" dirty="0" smtClean="0">
                <a:solidFill>
                  <a:srgbClr val="F3F3F3"/>
                </a:solidFill>
              </a:rPr>
              <a:t>Andre Pessoa</a:t>
            </a:r>
            <a:endParaRPr lang="en-US" sz="1600" b="1" dirty="0">
              <a:solidFill>
                <a:srgbClr val="F3F3F3"/>
              </a:solidFill>
            </a:endParaRPr>
          </a:p>
        </p:txBody>
      </p:sp>
      <p:sp>
        <p:nvSpPr>
          <p:cNvPr id="5" name="Google Shape;86;p14"/>
          <p:cNvSpPr txBox="1">
            <a:spLocks/>
          </p:cNvSpPr>
          <p:nvPr/>
        </p:nvSpPr>
        <p:spPr>
          <a:xfrm>
            <a:off x="1240234" y="4379983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600" b="1" dirty="0" smtClean="0">
                <a:solidFill>
                  <a:srgbClr val="F3F3F3"/>
                </a:solidFill>
              </a:rPr>
              <a:t>Gerardo </a:t>
            </a:r>
            <a:r>
              <a:rPr lang="en-US" sz="1600" b="1" dirty="0" err="1" smtClean="0">
                <a:solidFill>
                  <a:srgbClr val="F3F3F3"/>
                </a:solidFill>
              </a:rPr>
              <a:t>Paucar</a:t>
            </a:r>
            <a:endParaRPr lang="en-US" sz="1600" b="1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>
                <a:solidFill>
                  <a:srgbClr val="F3F3F3"/>
                </a:solidFill>
              </a:rPr>
              <a:t>Distribuição da nota média dos candidatos. </a:t>
            </a:r>
            <a:r>
              <a:rPr lang="pt-BR" u="sng" dirty="0" smtClean="0">
                <a:solidFill>
                  <a:srgbClr val="F3F3F3"/>
                </a:solidFill>
              </a:rPr>
              <a:t>Média em 521.84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9" y="273528"/>
            <a:ext cx="7638191" cy="4057789"/>
          </a:xfrm>
          <a:prstGeom prst="rect">
            <a:avLst/>
          </a:prstGeom>
        </p:spPr>
      </p:pic>
      <p:sp>
        <p:nvSpPr>
          <p:cNvPr id="4" name="Google Shape;275;p30"/>
          <p:cNvSpPr txBox="1">
            <a:spLocks/>
          </p:cNvSpPr>
          <p:nvPr/>
        </p:nvSpPr>
        <p:spPr>
          <a:xfrm>
            <a:off x="1989498" y="788904"/>
            <a:ext cx="2109353" cy="125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>
                <a:solidFill>
                  <a:srgbClr val="F3F3F3"/>
                </a:solidFill>
              </a:rPr>
              <a:t>Variável alvo: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&gt; 521.84: 0 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&lt; 521.84: 1</a:t>
            </a:r>
            <a:endParaRPr lang="pt-BR" dirty="0">
              <a:solidFill>
                <a:srgbClr val="F3F3F3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40400" y="196850"/>
            <a:ext cx="5071" cy="39987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Exploratória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Identificando padrões visuais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596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Alto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alto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2315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Relação entre </a:t>
            </a:r>
            <a:r>
              <a:rPr lang="pt-BR" u="sng" dirty="0">
                <a:solidFill>
                  <a:srgbClr val="F3F3F3"/>
                </a:solidFill>
              </a:rPr>
              <a:t>escolaridade do pai</a:t>
            </a:r>
            <a:r>
              <a:rPr lang="pt-BR" dirty="0">
                <a:solidFill>
                  <a:srgbClr val="F3F3F3"/>
                </a:solidFill>
              </a:rPr>
              <a:t> e a variável </a:t>
            </a:r>
            <a:r>
              <a:rPr lang="pt-BR" dirty="0" smtClean="0">
                <a:solidFill>
                  <a:srgbClr val="F3F3F3"/>
                </a:solidFill>
              </a:rPr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63" y="349624"/>
            <a:ext cx="7776294" cy="37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renda familiar</a:t>
            </a:r>
            <a:r>
              <a:rPr lang="pt-BR" dirty="0"/>
              <a:t> e a variável </a:t>
            </a:r>
            <a:r>
              <a:rPr lang="pt-BR" dirty="0" smtClean="0"/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14" y="457554"/>
            <a:ext cx="7716943" cy="36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computadores na residência</a:t>
            </a:r>
            <a:r>
              <a:rPr lang="pt-BR" sz="1600" dirty="0">
                <a:solidFill>
                  <a:srgbClr val="F3F3F3"/>
                </a:solidFill>
              </a:rPr>
              <a:t> 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58" y="340498"/>
            <a:ext cx="7815399" cy="39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 smtClean="0">
                <a:solidFill>
                  <a:srgbClr val="F3F3F3"/>
                </a:solidFill>
              </a:rPr>
              <a:t>tipo de escola</a:t>
            </a:r>
            <a:r>
              <a:rPr lang="pt-BR" sz="1600" dirty="0" smtClean="0">
                <a:solidFill>
                  <a:srgbClr val="F3F3F3"/>
                </a:solidFill>
              </a:rPr>
              <a:t> </a:t>
            </a:r>
            <a:r>
              <a:rPr lang="pt-BR" sz="1600" dirty="0">
                <a:solidFill>
                  <a:srgbClr val="F3F3F3"/>
                </a:solidFill>
              </a:rPr>
              <a:t>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00350"/>
            <a:ext cx="7922104" cy="3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Baixo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baixo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14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secadoras de roupa na residência</a:t>
            </a:r>
            <a:r>
              <a:rPr lang="pt-BR" sz="1600" dirty="0">
                <a:solidFill>
                  <a:srgbClr val="F3F3F3"/>
                </a:solidFill>
              </a:rPr>
              <a:t> e a variável 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80443"/>
            <a:ext cx="7778017" cy="37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número de lava-louças na residência</a:t>
            </a:r>
            <a:r>
              <a:rPr lang="pt-BR" dirty="0"/>
              <a:t> e a variável 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53746"/>
            <a:ext cx="7860440" cy="3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Contexto do tópico escolhido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3"/>
            <a:ext cx="6858000" cy="69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Desigualdade socioeconômica brasileira</a:t>
            </a:r>
            <a:endParaRPr sz="24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52" y="18488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Impacto</a:t>
            </a:r>
            <a:r>
              <a:rPr lang="en-US" sz="2400" dirty="0" smtClean="0"/>
              <a:t> da </a:t>
            </a:r>
            <a:r>
              <a:rPr lang="en-US" sz="2400" dirty="0" err="1" smtClean="0"/>
              <a:t>desigualdade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educação</a:t>
            </a:r>
            <a:endParaRPr lang="en-US" sz="24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52" y="25395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Por</a:t>
            </a:r>
            <a:r>
              <a:rPr lang="en-US" sz="2400" dirty="0" smtClean="0"/>
              <a:t> que o ENEM?</a:t>
            </a:r>
            <a:endParaRPr lang="en-US" sz="24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1165452" y="32303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smtClean="0"/>
              <a:t>Dados </a:t>
            </a:r>
            <a:r>
              <a:rPr lang="en-US" sz="1800" dirty="0" err="1" smtClean="0"/>
              <a:t>abertos</a:t>
            </a:r>
            <a:endParaRPr lang="en-US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52" y="3683952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Inclui</a:t>
            </a:r>
            <a:r>
              <a:rPr lang="en-US" sz="1800" dirty="0" smtClean="0"/>
              <a:t> </a:t>
            </a:r>
            <a:r>
              <a:rPr lang="en-US" sz="1800" dirty="0" err="1" smtClean="0"/>
              <a:t>diversas</a:t>
            </a:r>
            <a:r>
              <a:rPr lang="en-US" sz="1800" dirty="0" smtClean="0"/>
              <a:t> </a:t>
            </a:r>
            <a:r>
              <a:rPr lang="en-US" sz="1800" dirty="0" err="1" smtClean="0"/>
              <a:t>camadas</a:t>
            </a:r>
            <a:r>
              <a:rPr lang="en-US" sz="1800" dirty="0" smtClean="0"/>
              <a:t> </a:t>
            </a:r>
            <a:r>
              <a:rPr lang="en-US" sz="1800" dirty="0" err="1" smtClean="0"/>
              <a:t>sociais</a:t>
            </a:r>
            <a:endParaRPr lang="en-US" sz="18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52" y="413758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Registro</a:t>
            </a:r>
            <a:r>
              <a:rPr lang="en-US" sz="1800" dirty="0" smtClean="0"/>
              <a:t> </a:t>
            </a:r>
            <a:r>
              <a:rPr lang="en-US" sz="1800" dirty="0" err="1" smtClean="0"/>
              <a:t>detalhado</a:t>
            </a:r>
            <a:r>
              <a:rPr lang="en-US" sz="1800" dirty="0" smtClean="0"/>
              <a:t> dos </a:t>
            </a:r>
            <a:r>
              <a:rPr lang="en-US" sz="1800" dirty="0" err="1"/>
              <a:t>candidatos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0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 Engineering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Extraindo conhecimento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9439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u="sng" dirty="0" smtClean="0"/>
              <a:t>Renda per capta</a:t>
            </a:r>
            <a:r>
              <a:rPr lang="pt-BR" b="1" dirty="0" smtClean="0"/>
              <a:t>: </a:t>
            </a:r>
            <a:r>
              <a:rPr lang="pt-BR" dirty="0" smtClean="0"/>
              <a:t>Renda familiar / Número de pessoas na residência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2" y="240281"/>
            <a:ext cx="7569079" cy="4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b="1" u="sng" dirty="0" smtClean="0"/>
              <a:t>Pessoas por quarto</a:t>
            </a:r>
            <a:r>
              <a:rPr lang="pt-BR" sz="1600" dirty="0" smtClean="0"/>
              <a:t>: Número de quartos / Número de pessoas na residência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37" y="258111"/>
            <a:ext cx="7684850" cy="42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Pessoas por computador</a:t>
            </a:r>
            <a:r>
              <a:rPr lang="pt-BR" sz="1400" dirty="0" smtClean="0"/>
              <a:t>: Número de computadores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23" y="257328"/>
            <a:ext cx="7406478" cy="40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Celulares por pessoa</a:t>
            </a:r>
            <a:r>
              <a:rPr lang="pt-BR" sz="1400" dirty="0" smtClean="0"/>
              <a:t>: Número de celulares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47" y="180210"/>
            <a:ext cx="7605430" cy="4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Tratamento de variáveis discretas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5" y="802838"/>
            <a:ext cx="5662899" cy="479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 err="1" smtClean="0"/>
              <a:t>Muitos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</a:t>
            </a:r>
            <a:r>
              <a:rPr lang="en-US" sz="1800" dirty="0" err="1" smtClean="0"/>
              <a:t>únicos</a:t>
            </a:r>
            <a:endParaRPr sz="1800" dirty="0"/>
          </a:p>
        </p:txBody>
      </p:sp>
      <p:sp>
        <p:nvSpPr>
          <p:cNvPr id="12" name="Google Shape;109;p17"/>
          <p:cNvSpPr txBox="1">
            <a:spLocks/>
          </p:cNvSpPr>
          <p:nvPr/>
        </p:nvSpPr>
        <p:spPr>
          <a:xfrm>
            <a:off x="1165475" y="1171897"/>
            <a:ext cx="5662899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1: One hot encoding</a:t>
            </a:r>
            <a:endParaRPr lang="en-US" sz="1800" dirty="0"/>
          </a:p>
        </p:txBody>
      </p:sp>
      <p:sp>
        <p:nvSpPr>
          <p:cNvPr id="13" name="Google Shape;109;p17"/>
          <p:cNvSpPr txBox="1">
            <a:spLocks/>
          </p:cNvSpPr>
          <p:nvPr/>
        </p:nvSpPr>
        <p:spPr>
          <a:xfrm>
            <a:off x="4528143" y="1171896"/>
            <a:ext cx="3708012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1800" dirty="0" smtClean="0"/>
              <a:t>(</a:t>
            </a:r>
            <a:r>
              <a:rPr lang="en-US" sz="1800" dirty="0" err="1" smtClean="0"/>
              <a:t>Resulta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muitas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4" name="Google Shape;109;p17"/>
          <p:cNvSpPr txBox="1">
            <a:spLocks/>
          </p:cNvSpPr>
          <p:nvPr/>
        </p:nvSpPr>
        <p:spPr>
          <a:xfrm>
            <a:off x="1165451" y="1546215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2: </a:t>
            </a:r>
            <a:r>
              <a:rPr lang="en-US" sz="1800" dirty="0" err="1" smtClean="0"/>
              <a:t>Reordenar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e </a:t>
            </a:r>
            <a:r>
              <a:rPr lang="en-US" sz="1800" dirty="0" err="1" smtClean="0"/>
              <a:t>tratar</a:t>
            </a:r>
            <a:r>
              <a:rPr lang="en-US" sz="1800" dirty="0" smtClean="0"/>
              <a:t> </a:t>
            </a:r>
            <a:r>
              <a:rPr lang="en-US" sz="1800" dirty="0" err="1" smtClean="0"/>
              <a:t>como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 </a:t>
            </a:r>
            <a:r>
              <a:rPr lang="en-US" sz="1800" dirty="0" err="1" smtClean="0"/>
              <a:t>hierárquicas</a:t>
            </a:r>
            <a:endParaRPr lang="en-US" sz="1800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1165450" y="1920533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Exemplo</a:t>
            </a:r>
            <a:r>
              <a:rPr lang="en-US" sz="1800" dirty="0" smtClean="0"/>
              <a:t>:</a:t>
            </a: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1632226764"/>
              </p:ext>
            </p:extLst>
          </p:nvPr>
        </p:nvGraphicFramePr>
        <p:xfrm>
          <a:off x="1207826" y="2400486"/>
          <a:ext cx="3320317" cy="26059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3677335" y="4677255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Google Shape;169;p24"/>
          <p:cNvGraphicFramePr/>
          <p:nvPr>
            <p:extLst>
              <p:ext uri="{D42A27DB-BD31-4B8C-83A1-F6EECF244321}">
                <p14:modId xmlns:p14="http://schemas.microsoft.com/office/powerpoint/2010/main" val="4242903675"/>
              </p:ext>
            </p:extLst>
          </p:nvPr>
        </p:nvGraphicFramePr>
        <p:xfrm>
          <a:off x="5540786" y="2360555"/>
          <a:ext cx="3320317" cy="2645881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4729882" y="3348414"/>
            <a:ext cx="592058" cy="48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23475" y="3229017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12" grpId="0" build="p"/>
      <p:bldP spid="13" grpId="0" build="p"/>
      <p:bldP spid="14" grpId="0" build="p"/>
      <p:bldP spid="15" grpId="0" build="p"/>
      <p:bldP spid="2" grpId="0" animBg="1"/>
      <p:bldP spid="3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Seleção de variáveis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de importância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82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Como tratar variáveis sensíveis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329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i="1" dirty="0" smtClean="0"/>
              <a:t>“</a:t>
            </a:r>
            <a:r>
              <a:rPr lang="pt-BR" i="1" dirty="0" err="1" smtClean="0"/>
              <a:t>Weapons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Math</a:t>
            </a:r>
            <a:r>
              <a:rPr lang="pt-BR" i="1" dirty="0" smtClean="0"/>
              <a:t> </a:t>
            </a:r>
            <a:r>
              <a:rPr lang="pt-BR" i="1" dirty="0" err="1" smtClean="0"/>
              <a:t>Destruction</a:t>
            </a:r>
            <a:r>
              <a:rPr lang="pt-BR" i="1" dirty="0" smtClean="0"/>
              <a:t>” </a:t>
            </a:r>
            <a:r>
              <a:rPr lang="pt-BR" dirty="0" smtClean="0"/>
              <a:t>(</a:t>
            </a:r>
            <a:r>
              <a:rPr lang="pt-BR" dirty="0" err="1" smtClean="0"/>
              <a:t>Cathy</a:t>
            </a:r>
            <a:r>
              <a:rPr lang="pt-BR" dirty="0" smtClean="0"/>
              <a:t> </a:t>
            </a:r>
            <a:r>
              <a:rPr lang="pt-BR" dirty="0" err="1" smtClean="0"/>
              <a:t>O’Neil</a:t>
            </a:r>
            <a:r>
              <a:rPr lang="pt-BR" dirty="0" smtClean="0"/>
              <a:t>): 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95;p15"/>
          <p:cNvSpPr txBox="1">
            <a:spLocks/>
          </p:cNvSpPr>
          <p:nvPr/>
        </p:nvSpPr>
        <p:spPr>
          <a:xfrm>
            <a:off x="1588654" y="21586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opaco (não interpretável)</a:t>
            </a:r>
            <a:endParaRPr lang="pt-BR" dirty="0"/>
          </a:p>
        </p:txBody>
      </p:sp>
      <p:sp>
        <p:nvSpPr>
          <p:cNvPr id="12" name="Google Shape;95;p15"/>
          <p:cNvSpPr txBox="1">
            <a:spLocks/>
          </p:cNvSpPr>
          <p:nvPr/>
        </p:nvSpPr>
        <p:spPr>
          <a:xfrm>
            <a:off x="1588654" y="258595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retroalimenta desigualdades</a:t>
            </a:r>
            <a:endParaRPr lang="pt-BR" dirty="0"/>
          </a:p>
        </p:txBody>
      </p:sp>
      <p:sp>
        <p:nvSpPr>
          <p:cNvPr id="13" name="Google Shape;95;p15"/>
          <p:cNvSpPr txBox="1">
            <a:spLocks/>
          </p:cNvSpPr>
          <p:nvPr/>
        </p:nvSpPr>
        <p:spPr>
          <a:xfrm>
            <a:off x="1588654" y="301323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tem capacidade de crescer exponencialmente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9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Índice Gini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do ganho de informação das </a:t>
            </a:r>
            <a:r>
              <a:rPr lang="pt-BR" dirty="0" smtClean="0"/>
              <a:t>variáveis através de: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30788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Limitações</a:t>
            </a:r>
            <a:r>
              <a:rPr lang="pt-BR" dirty="0" smtClean="0"/>
              <a:t>: Distorção em variáveis de alta cardinalidade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5"/>
              <p:cNvSpPr txBox="1">
                <a:spLocks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pPr marL="0" indent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Google Shape;9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blipFill rotWithShape="0">
                <a:blip r:embed="rId3"/>
                <a:stretch>
                  <a:fillRect b="-124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95;p15"/>
          <p:cNvSpPr txBox="1">
            <a:spLocks/>
          </p:cNvSpPr>
          <p:nvPr/>
        </p:nvSpPr>
        <p:spPr>
          <a:xfrm>
            <a:off x="1489204" y="338194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dirty="0" smtClean="0"/>
              <a:t>                      Não identifica variáveis redundantes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14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Objetivos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500" y="1014532"/>
            <a:ext cx="7511434" cy="657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Prever se desempenho será abaixo da média</a:t>
            </a:r>
            <a:endParaRPr sz="24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1165477" y="153353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Métricas de avaliação: Precisão e </a:t>
            </a:r>
            <a:r>
              <a:rPr lang="pt-BR" sz="1800" i="1" u="sng" dirty="0" smtClean="0"/>
              <a:t>Recall</a:t>
            </a:r>
            <a:endParaRPr lang="pt-BR" sz="1800" i="1" u="sng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77" y="186099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Mínimo esperado: &gt;50%</a:t>
            </a:r>
            <a:endParaRPr lang="pt-BR" sz="18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77" y="221042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Máximo esperado: &lt;90%</a:t>
            </a:r>
            <a:endParaRPr lang="pt-BR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75" y="3152732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Menor quantidade possível de atributos</a:t>
            </a:r>
            <a:endParaRPr lang="pt-BR" sz="24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1165476" y="2614218"/>
            <a:ext cx="7711547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Possível ferramenta para políticas públicas</a:t>
            </a:r>
            <a:endParaRPr lang="pt-BR" sz="24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75" y="367050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Modelo deve ser </a:t>
            </a:r>
            <a:r>
              <a:rPr lang="pt-BR" sz="2400" u="sng" dirty="0" smtClean="0"/>
              <a:t>justo</a:t>
            </a:r>
            <a:r>
              <a:rPr lang="pt-BR" sz="2400" dirty="0" smtClean="0"/>
              <a:t> (Data </a:t>
            </a:r>
            <a:r>
              <a:rPr lang="pt-BR" sz="2400" dirty="0" err="1" smtClean="0"/>
              <a:t>Fairness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42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5" grpId="0"/>
      <p:bldP spid="6" grpId="0"/>
      <p:bldP spid="7" grpId="0"/>
      <p:bldP spid="9" grpId="0"/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Índice </a:t>
            </a:r>
            <a:r>
              <a:rPr lang="pt-BR" dirty="0" err="1"/>
              <a:t>Gini</a:t>
            </a:r>
            <a:r>
              <a:rPr lang="pt-BR" dirty="0"/>
              <a:t> das variáveis preditoras</a:t>
            </a:r>
            <a:endParaRPr lang="pt-BR" dirty="0">
              <a:solidFill>
                <a:srgbClr val="F3F3F3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414439"/>
            <a:ext cx="771387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Importância por permutação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da permutação randômica das variáveis preditoras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6089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Limitação</a:t>
            </a:r>
            <a:r>
              <a:rPr lang="pt-BR" dirty="0" smtClean="0"/>
              <a:t>: Dependente do modelo escolhido como referência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Importância por permutação usando Classificador </a:t>
            </a:r>
            <a:r>
              <a:rPr lang="pt-BR" sz="1400" dirty="0" err="1" smtClean="0"/>
              <a:t>XGBoost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21" y="405026"/>
            <a:ext cx="7521496" cy="3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remoção recursiva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 smtClean="0"/>
              <a:t>Remoção de variáveis recursivamente de acordo com alguma métrica de importância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480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64" y="78941"/>
            <a:ext cx="7524440" cy="4415591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Índice </a:t>
            </a:r>
            <a:r>
              <a:rPr lang="pt-BR" sz="1400" dirty="0" err="1" smtClean="0"/>
              <a:t>Gini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47" y="542341"/>
            <a:ext cx="6459653" cy="3788976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Importância por permutação</a:t>
            </a:r>
            <a:endParaRPr sz="1400" dirty="0">
              <a:solidFill>
                <a:srgbClr val="F3F3F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840721" y="90462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Google Shape;275;p30"/>
          <p:cNvSpPr txBox="1">
            <a:spLocks/>
          </p:cNvSpPr>
          <p:nvPr/>
        </p:nvSpPr>
        <p:spPr>
          <a:xfrm>
            <a:off x="4300428" y="90462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Backward Selection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926825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Considera todas as variáveis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279925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qualquer variável, constrói modelo e computa sua precisão</a:t>
            </a:r>
            <a:endParaRPr lang="pt-BR" dirty="0"/>
          </a:p>
        </p:txBody>
      </p:sp>
      <p:sp>
        <p:nvSpPr>
          <p:cNvPr id="6" name="Google Shape;95;p15"/>
          <p:cNvSpPr txBox="1">
            <a:spLocks/>
          </p:cNvSpPr>
          <p:nvPr/>
        </p:nvSpPr>
        <p:spPr>
          <a:xfrm>
            <a:off x="1588654" y="287796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Inclui novamente a variável e remove a seguinte</a:t>
            </a:r>
            <a:endParaRPr lang="pt-BR" dirty="0"/>
          </a:p>
        </p:txBody>
      </p:sp>
      <p:sp>
        <p:nvSpPr>
          <p:cNvPr id="7" name="Google Shape;95;p15"/>
          <p:cNvSpPr txBox="1">
            <a:spLocks/>
          </p:cNvSpPr>
          <p:nvPr/>
        </p:nvSpPr>
        <p:spPr>
          <a:xfrm>
            <a:off x="1588654" y="3230471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todas as variáveis tenham sido testadas</a:t>
            </a:r>
            <a:endParaRPr lang="pt-BR" dirty="0"/>
          </a:p>
        </p:txBody>
      </p:sp>
      <p:sp>
        <p:nvSpPr>
          <p:cNvPr id="8" name="Google Shape;95;p15"/>
          <p:cNvSpPr txBox="1">
            <a:spLocks/>
          </p:cNvSpPr>
          <p:nvPr/>
        </p:nvSpPr>
        <p:spPr>
          <a:xfrm>
            <a:off x="1588654" y="35829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a variável que a exclusão tenha resultado na melhor precisão</a:t>
            </a:r>
            <a:endParaRPr lang="pt-BR" dirty="0"/>
          </a:p>
        </p:txBody>
      </p:sp>
      <p:sp>
        <p:nvSpPr>
          <p:cNvPr id="9" name="Google Shape;95;p15"/>
          <p:cNvSpPr txBox="1">
            <a:spLocks/>
          </p:cNvSpPr>
          <p:nvPr/>
        </p:nvSpPr>
        <p:spPr>
          <a:xfrm>
            <a:off x="1588654" y="419696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não existam mais variável para remover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57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  <p:bldP spid="5" grpId="0"/>
      <p:bldP spid="6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Resultados do </a:t>
            </a:r>
            <a:r>
              <a:rPr lang="pt-BR" sz="1400" dirty="0" err="1" smtClean="0"/>
              <a:t>Backward</a:t>
            </a:r>
            <a:r>
              <a:rPr lang="pt-BR" sz="1400" dirty="0" smtClean="0"/>
              <a:t> </a:t>
            </a:r>
            <a:r>
              <a:rPr lang="pt-BR" sz="1400" dirty="0" err="1" smtClean="0"/>
              <a:t>Selection</a:t>
            </a:r>
            <a:r>
              <a:rPr lang="pt-BR" sz="1400" dirty="0" smtClean="0"/>
              <a:t> por variável removida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30" y="499321"/>
            <a:ext cx="6700302" cy="383199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927382" y="0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275;p30"/>
          <p:cNvSpPr txBox="1">
            <a:spLocks/>
          </p:cNvSpPr>
          <p:nvPr/>
        </p:nvSpPr>
        <p:spPr>
          <a:xfrm>
            <a:off x="4338394" y="0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3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Comparação entre métodos</a:t>
            </a:r>
            <a:endParaRPr dirty="0">
              <a:solidFill>
                <a:srgbClr val="39C0BA"/>
              </a:solidFill>
            </a:endParaRP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3345691244"/>
              </p:ext>
            </p:extLst>
          </p:nvPr>
        </p:nvGraphicFramePr>
        <p:xfrm>
          <a:off x="1408875" y="1663703"/>
          <a:ext cx="7235164" cy="8686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2380293"/>
                <a:gridCol w="1331495"/>
                <a:gridCol w="1761688"/>
                <a:gridCol w="1761688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Método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Precisão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Recall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Número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variáveis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Remoção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recursiva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(</a:t>
                      </a:r>
                      <a:r>
                        <a:rPr lang="en-US" sz="1000" baseline="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Permutação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)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70,31%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74,72%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Backward Feature Selection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70,31%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74,62%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309105" y="1920898"/>
            <a:ext cx="2519534" cy="34865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95;p15"/>
          <p:cNvSpPr txBox="1">
            <a:spLocks/>
          </p:cNvSpPr>
          <p:nvPr/>
        </p:nvSpPr>
        <p:spPr>
          <a:xfrm>
            <a:off x="4124253" y="2948307"/>
            <a:ext cx="2816391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pt-BR" sz="2400" dirty="0" smtClean="0"/>
              <a:t>Método escolhido</a:t>
            </a:r>
            <a:endParaRPr lang="pt-BR" sz="2400" dirty="0"/>
          </a:p>
        </p:txBody>
      </p:sp>
      <p:cxnSp>
        <p:nvCxnSpPr>
          <p:cNvPr id="7" name="Straight Arrow Connector 6"/>
          <p:cNvCxnSpPr>
            <a:stCxn id="19" idx="1"/>
            <a:endCxn id="5" idx="5"/>
          </p:cNvCxnSpPr>
          <p:nvPr/>
        </p:nvCxnSpPr>
        <p:spPr>
          <a:xfrm flipH="1" flipV="1">
            <a:off x="3459662" y="2218495"/>
            <a:ext cx="664591" cy="90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err="1" smtClean="0"/>
              <a:t>Impotância</a:t>
            </a:r>
            <a:r>
              <a:rPr lang="pt-BR" sz="1400" dirty="0" smtClean="0"/>
              <a:t> por </a:t>
            </a:r>
            <a:r>
              <a:rPr lang="pt-BR" sz="1400" dirty="0" err="1" smtClean="0"/>
              <a:t>Permutãção</a:t>
            </a:r>
            <a:r>
              <a:rPr lang="pt-BR" sz="1400" dirty="0" smtClean="0"/>
              <a:t> dos atributos mantidos ao final da seleção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77" y="374969"/>
            <a:ext cx="7687608" cy="37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Estrutura da Apresentação</a:t>
            </a:r>
            <a:endParaRPr dirty="0"/>
          </a:p>
        </p:txBody>
      </p:sp>
      <p:cxnSp>
        <p:nvCxnSpPr>
          <p:cNvPr id="223" name="Google Shape;223;p28"/>
          <p:cNvCxnSpPr/>
          <p:nvPr/>
        </p:nvCxnSpPr>
        <p:spPr>
          <a:xfrm flipV="1">
            <a:off x="1525843" y="111173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6" name="Google Shape;226;p28"/>
          <p:cNvSpPr txBox="1"/>
          <p:nvPr/>
        </p:nvSpPr>
        <p:spPr>
          <a:xfrm>
            <a:off x="2163011" y="97413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Carregamento e pré-processamento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Google Shape;226;p28"/>
          <p:cNvSpPr txBox="1"/>
          <p:nvPr/>
        </p:nvSpPr>
        <p:spPr>
          <a:xfrm>
            <a:off x="2163010" y="151147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Exploratória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Google Shape;226;p28"/>
          <p:cNvSpPr txBox="1"/>
          <p:nvPr/>
        </p:nvSpPr>
        <p:spPr>
          <a:xfrm>
            <a:off x="2163009" y="202841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Feature Engineering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Google Shape;226;p28"/>
          <p:cNvSpPr txBox="1"/>
          <p:nvPr/>
        </p:nvSpPr>
        <p:spPr>
          <a:xfrm>
            <a:off x="2163009" y="2527770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Seleção de variáveis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226;p28"/>
          <p:cNvSpPr txBox="1"/>
          <p:nvPr/>
        </p:nvSpPr>
        <p:spPr>
          <a:xfrm>
            <a:off x="2163009" y="3003945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Preditora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" name="Google Shape;226;p28"/>
          <p:cNvSpPr txBox="1"/>
          <p:nvPr/>
        </p:nvSpPr>
        <p:spPr>
          <a:xfrm>
            <a:off x="2163007" y="3945433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Conclusões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" name="Google Shape;226;p28"/>
          <p:cNvSpPr txBox="1"/>
          <p:nvPr/>
        </p:nvSpPr>
        <p:spPr>
          <a:xfrm>
            <a:off x="2163008" y="3469258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" name="Google Shape;223;p28"/>
          <p:cNvCxnSpPr/>
          <p:nvPr/>
        </p:nvCxnSpPr>
        <p:spPr>
          <a:xfrm flipV="1">
            <a:off x="1525843" y="159148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3" name="Google Shape;223;p28"/>
          <p:cNvCxnSpPr/>
          <p:nvPr/>
        </p:nvCxnSpPr>
        <p:spPr>
          <a:xfrm flipV="1">
            <a:off x="1525843" y="2048020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4" name="Google Shape;223;p28"/>
          <p:cNvCxnSpPr/>
          <p:nvPr/>
        </p:nvCxnSpPr>
        <p:spPr>
          <a:xfrm flipV="1">
            <a:off x="1525843" y="2532974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5" name="Google Shape;223;p28"/>
          <p:cNvCxnSpPr/>
          <p:nvPr/>
        </p:nvCxnSpPr>
        <p:spPr>
          <a:xfrm flipV="1">
            <a:off x="1525843" y="298950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6" name="Google Shape;223;p28"/>
          <p:cNvCxnSpPr/>
          <p:nvPr/>
        </p:nvCxnSpPr>
        <p:spPr>
          <a:xfrm flipV="1">
            <a:off x="1525843" y="346925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7" name="Google Shape;223;p28"/>
          <p:cNvCxnSpPr/>
          <p:nvPr/>
        </p:nvCxnSpPr>
        <p:spPr>
          <a:xfrm flipV="1">
            <a:off x="1525843" y="3945433"/>
            <a:ext cx="0" cy="1217708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99993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6" grpId="0"/>
      <p:bldP spid="17" grpId="0"/>
      <p:bldP spid="18" grpId="0"/>
      <p:bldP spid="20" grpId="0"/>
      <p:bldP spid="2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Preditora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Prevendo desempenho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3006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 do modelo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6474642" y="441175"/>
            <a:ext cx="2106970" cy="7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/>
              <a:t>Precisão: XX,XX%</a:t>
            </a:r>
          </a:p>
          <a:p>
            <a:pPr marL="0" indent="0"/>
            <a:r>
              <a:rPr lang="pt-BR" dirty="0" smtClean="0"/>
              <a:t>Recall: XX,XX%</a:t>
            </a:r>
          </a:p>
          <a:p>
            <a:pPr marL="0" indent="0"/>
            <a:endParaRPr lang="pt-BR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Arvore de decisão do modelo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Redução de dimensionalidade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Usando PCA (</a:t>
            </a:r>
            <a:r>
              <a:rPr lang="en" i="1" dirty="0" smtClean="0"/>
              <a:t>Principal Component Analysis</a:t>
            </a:r>
            <a:r>
              <a:rPr lang="en" dirty="0" smtClean="0"/>
              <a:t>) para visualização bidimensional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1687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variável alvo através de PCA (Variância Explicada de 40%)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54" y="131568"/>
            <a:ext cx="6343054" cy="41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das previsões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00" y="154443"/>
            <a:ext cx="6441161" cy="42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Renda Mensal familiar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50" y="236823"/>
            <a:ext cx="6124862" cy="40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língua estrangeira escolhida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7" y="88817"/>
            <a:ext cx="6335907" cy="41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idade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11" y="86634"/>
            <a:ext cx="6329540" cy="4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escolaridade do pai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73" y="81650"/>
            <a:ext cx="6546416" cy="43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Corregamento e pré-processamento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Corregando os dados e realizando os devidos tratamentos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903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Clusterização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Segmentando os candidatos com K-Means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143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217381" y="4356978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Variáveis usadas na clusterização com K-</a:t>
            </a:r>
            <a:r>
              <a:rPr lang="pt-BR" sz="1400" dirty="0" err="1" smtClean="0"/>
              <a:t>Means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4" y="133350"/>
            <a:ext cx="2146111" cy="1416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6" y="163381"/>
            <a:ext cx="2100514" cy="1386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33350"/>
            <a:ext cx="2153056" cy="1416048"/>
          </a:xfrm>
          <a:prstGeom prst="rect">
            <a:avLst/>
          </a:prstGeom>
        </p:spPr>
      </p:pic>
      <p:sp>
        <p:nvSpPr>
          <p:cNvPr id="7" name="Google Shape;275;p30"/>
          <p:cNvSpPr txBox="1">
            <a:spLocks/>
          </p:cNvSpPr>
          <p:nvPr/>
        </p:nvSpPr>
        <p:spPr>
          <a:xfrm>
            <a:off x="1743385" y="1383587"/>
            <a:ext cx="669676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Cor/Raça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8" name="Google Shape;275;p30"/>
          <p:cNvSpPr txBox="1">
            <a:spLocks/>
          </p:cNvSpPr>
          <p:nvPr/>
        </p:nvSpPr>
        <p:spPr>
          <a:xfrm>
            <a:off x="6893175" y="1383587"/>
            <a:ext cx="104187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Ocupação do pai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9" name="Google Shape;275;p30"/>
          <p:cNvSpPr txBox="1">
            <a:spLocks/>
          </p:cNvSpPr>
          <p:nvPr/>
        </p:nvSpPr>
        <p:spPr>
          <a:xfrm>
            <a:off x="4106775" y="1383587"/>
            <a:ext cx="1301984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err="1" smtClean="0"/>
              <a:t>Lingua</a:t>
            </a:r>
            <a:r>
              <a:rPr lang="pt-BR" sz="800" dirty="0" smtClean="0"/>
              <a:t> estrangeira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24" y="1716753"/>
            <a:ext cx="2146112" cy="1407872"/>
          </a:xfrm>
          <a:prstGeom prst="rect">
            <a:avLst/>
          </a:prstGeom>
        </p:spPr>
      </p:pic>
      <p:sp>
        <p:nvSpPr>
          <p:cNvPr id="11" name="Google Shape;275;p30"/>
          <p:cNvSpPr txBox="1">
            <a:spLocks/>
          </p:cNvSpPr>
          <p:nvPr/>
        </p:nvSpPr>
        <p:spPr>
          <a:xfrm>
            <a:off x="148431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do pai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076" y="1716753"/>
            <a:ext cx="2098278" cy="1380021"/>
          </a:xfrm>
          <a:prstGeom prst="rect">
            <a:avLst/>
          </a:prstGeom>
        </p:spPr>
      </p:pic>
      <p:sp>
        <p:nvSpPr>
          <p:cNvPr id="13" name="Google Shape;275;p30"/>
          <p:cNvSpPr txBox="1">
            <a:spLocks/>
          </p:cNvSpPr>
          <p:nvPr/>
        </p:nvSpPr>
        <p:spPr>
          <a:xfrm>
            <a:off x="410677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da mãe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499" y="1716753"/>
            <a:ext cx="2153723" cy="1419248"/>
          </a:xfrm>
          <a:prstGeom prst="rect">
            <a:avLst/>
          </a:prstGeom>
        </p:spPr>
      </p:pic>
      <p:sp>
        <p:nvSpPr>
          <p:cNvPr id="15" name="Google Shape;275;p30"/>
          <p:cNvSpPr txBox="1">
            <a:spLocks/>
          </p:cNvSpPr>
          <p:nvPr/>
        </p:nvSpPr>
        <p:spPr>
          <a:xfrm>
            <a:off x="7037922" y="2996739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Região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515" y="3376761"/>
            <a:ext cx="2164041" cy="1421531"/>
          </a:xfrm>
          <a:prstGeom prst="rect">
            <a:avLst/>
          </a:prstGeom>
        </p:spPr>
      </p:pic>
      <p:sp>
        <p:nvSpPr>
          <p:cNvPr id="17" name="Google Shape;275;p30"/>
          <p:cNvSpPr txBox="1">
            <a:spLocks/>
          </p:cNvSpPr>
          <p:nvPr/>
        </p:nvSpPr>
        <p:spPr>
          <a:xfrm>
            <a:off x="6718785" y="4659030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Renda mensal familiar</a:t>
            </a:r>
            <a:endParaRPr lang="pt-BR" sz="8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4" y="846674"/>
            <a:ext cx="7515225" cy="2790825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Método </a:t>
            </a:r>
            <a:r>
              <a:rPr lang="pt-BR" sz="1400" dirty="0" err="1" smtClean="0"/>
              <a:t>Elbow</a:t>
            </a:r>
            <a:r>
              <a:rPr lang="pt-BR" sz="1400" dirty="0" smtClean="0"/>
              <a:t> para definição do número de Clusters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4696414" y="1254732"/>
            <a:ext cx="1807112" cy="90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>
                <a:solidFill>
                  <a:srgbClr val="F3F3F3"/>
                </a:solidFill>
              </a:rPr>
              <a:t>Ponto de maior curvatura</a:t>
            </a:r>
            <a:endParaRPr lang="pt-BR" sz="1400" dirty="0">
              <a:solidFill>
                <a:srgbClr val="F3F3F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32274" y="1766804"/>
            <a:ext cx="485614" cy="47528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17889" y="1708298"/>
            <a:ext cx="1819895" cy="29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4" y="105255"/>
            <a:ext cx="3944692" cy="2582714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2606721" y="2605592"/>
            <a:ext cx="860678" cy="36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100" dirty="0" smtClean="0"/>
              <a:t>Clusters</a:t>
            </a:r>
          </a:p>
          <a:p>
            <a:pPr marL="0" lvl="0" indent="0"/>
            <a:endParaRPr sz="11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803" y="105255"/>
            <a:ext cx="3926409" cy="2594054"/>
          </a:xfrm>
          <a:prstGeom prst="rect">
            <a:avLst/>
          </a:prstGeom>
        </p:spPr>
      </p:pic>
      <p:sp>
        <p:nvSpPr>
          <p:cNvPr id="6" name="Google Shape;275;p30"/>
          <p:cNvSpPr txBox="1">
            <a:spLocks/>
          </p:cNvSpPr>
          <p:nvPr/>
        </p:nvSpPr>
        <p:spPr>
          <a:xfrm>
            <a:off x="6566720" y="2605593"/>
            <a:ext cx="121554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100" dirty="0" smtClean="0"/>
              <a:t>Variável Alvo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7" name="Google Shape;275;p30"/>
          <p:cNvSpPr txBox="1">
            <a:spLocks/>
          </p:cNvSpPr>
          <p:nvPr/>
        </p:nvSpPr>
        <p:spPr>
          <a:xfrm>
            <a:off x="1456593" y="3437602"/>
            <a:ext cx="3510113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56%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65% abaixo / 35% acima da média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822223" y="1993261"/>
            <a:ext cx="420855" cy="97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Google Shape;275;p30"/>
          <p:cNvSpPr txBox="1">
            <a:spLocks/>
          </p:cNvSpPr>
          <p:nvPr/>
        </p:nvSpPr>
        <p:spPr>
          <a:xfrm>
            <a:off x="1456593" y="3060782"/>
            <a:ext cx="3631754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1:</a:t>
            </a:r>
            <a:endParaRPr lang="pt-BR" sz="1200" dirty="0">
              <a:solidFill>
                <a:srgbClr val="F3F3F3"/>
              </a:solidFill>
            </a:endParaRPr>
          </a:p>
        </p:txBody>
      </p:sp>
      <p:sp>
        <p:nvSpPr>
          <p:cNvPr id="10" name="Google Shape;275;p30"/>
          <p:cNvSpPr txBox="1">
            <a:spLocks/>
          </p:cNvSpPr>
          <p:nvPr/>
        </p:nvSpPr>
        <p:spPr>
          <a:xfrm>
            <a:off x="5213965" y="3437602"/>
            <a:ext cx="3510113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44%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29% abaixo </a:t>
            </a:r>
            <a:r>
              <a:rPr lang="pt-BR" sz="1100" dirty="0"/>
              <a:t>/ </a:t>
            </a:r>
            <a:r>
              <a:rPr lang="pt-BR" sz="1100" dirty="0" smtClean="0"/>
              <a:t>71% </a:t>
            </a:r>
            <a:r>
              <a:rPr lang="pt-BR" sz="1100" dirty="0"/>
              <a:t>acima da </a:t>
            </a:r>
            <a:r>
              <a:rPr lang="pt-BR" sz="1100" dirty="0" smtClean="0"/>
              <a:t>média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0" indent="0"/>
            <a:endParaRPr lang="pt-B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11" name="Google Shape;275;p30"/>
          <p:cNvSpPr txBox="1">
            <a:spLocks/>
          </p:cNvSpPr>
          <p:nvPr/>
        </p:nvSpPr>
        <p:spPr>
          <a:xfrm>
            <a:off x="5213965" y="3060782"/>
            <a:ext cx="3631754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0: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3193530" y="1809066"/>
            <a:ext cx="2020435" cy="143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Google Shape;275;p30"/>
          <p:cNvSpPr txBox="1">
            <a:spLocks/>
          </p:cNvSpPr>
          <p:nvPr/>
        </p:nvSpPr>
        <p:spPr>
          <a:xfrm>
            <a:off x="1162131" y="4370843"/>
            <a:ext cx="789241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/>
              <a:t>Dividindo o conjunto de dados em dois Clusters</a:t>
            </a:r>
            <a:endParaRPr lang="pt-BR"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/>
      <p:bldP spid="6" grpId="0"/>
      <p:bldP spid="7" grpId="0"/>
      <p:bldP spid="12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01" y="201329"/>
            <a:ext cx="3933895" cy="2594054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2406994" y="2658108"/>
            <a:ext cx="860678" cy="36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100" dirty="0" smtClean="0"/>
              <a:t>Clusters</a:t>
            </a:r>
          </a:p>
          <a:p>
            <a:pPr marL="0" lvl="0" indent="0"/>
            <a:endParaRPr sz="11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41" y="201329"/>
            <a:ext cx="3926409" cy="2594054"/>
          </a:xfrm>
          <a:prstGeom prst="rect">
            <a:avLst/>
          </a:prstGeom>
        </p:spPr>
      </p:pic>
      <p:sp>
        <p:nvSpPr>
          <p:cNvPr id="6" name="Google Shape;275;p30"/>
          <p:cNvSpPr txBox="1">
            <a:spLocks/>
          </p:cNvSpPr>
          <p:nvPr/>
        </p:nvSpPr>
        <p:spPr>
          <a:xfrm>
            <a:off x="6686245" y="2658108"/>
            <a:ext cx="121554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100" dirty="0" smtClean="0"/>
              <a:t>Variável Alvo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7" name="Google Shape;275;p30"/>
          <p:cNvSpPr txBox="1">
            <a:spLocks/>
          </p:cNvSpPr>
          <p:nvPr/>
        </p:nvSpPr>
        <p:spPr>
          <a:xfrm>
            <a:off x="1328827" y="3380374"/>
            <a:ext cx="236546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38%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70% abaixo / 30% acima da 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598140" y="1877061"/>
            <a:ext cx="510756" cy="115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Google Shape;275;p30"/>
          <p:cNvSpPr txBox="1">
            <a:spLocks/>
          </p:cNvSpPr>
          <p:nvPr/>
        </p:nvSpPr>
        <p:spPr>
          <a:xfrm>
            <a:off x="1328826" y="3003554"/>
            <a:ext cx="257597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0:</a:t>
            </a:r>
            <a:endParaRPr lang="pt-BR" sz="1200" dirty="0">
              <a:solidFill>
                <a:srgbClr val="F3F3F3"/>
              </a:solidFill>
            </a:endParaRPr>
          </a:p>
        </p:txBody>
      </p:sp>
      <p:sp>
        <p:nvSpPr>
          <p:cNvPr id="10" name="Google Shape;275;p30"/>
          <p:cNvSpPr txBox="1">
            <a:spLocks/>
          </p:cNvSpPr>
          <p:nvPr/>
        </p:nvSpPr>
        <p:spPr>
          <a:xfrm>
            <a:off x="3714250" y="3367200"/>
            <a:ext cx="2581382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46%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46% abaixo </a:t>
            </a:r>
            <a:r>
              <a:rPr lang="pt-BR" sz="900" dirty="0"/>
              <a:t>/ </a:t>
            </a:r>
            <a:r>
              <a:rPr lang="pt-BR" sz="900" dirty="0" smtClean="0"/>
              <a:t>54% </a:t>
            </a:r>
            <a:r>
              <a:rPr lang="pt-BR" sz="900" dirty="0"/>
              <a:t>acima da 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sp>
        <p:nvSpPr>
          <p:cNvPr id="11" name="Google Shape;275;p30"/>
          <p:cNvSpPr txBox="1">
            <a:spLocks/>
          </p:cNvSpPr>
          <p:nvPr/>
        </p:nvSpPr>
        <p:spPr>
          <a:xfrm>
            <a:off x="3714249" y="2990380"/>
            <a:ext cx="267083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</a:t>
            </a:r>
            <a:r>
              <a:rPr lang="pt-BR" sz="1200" dirty="0"/>
              <a:t>1</a:t>
            </a:r>
            <a:r>
              <a:rPr lang="pt-BR" sz="1200" dirty="0" smtClean="0"/>
              <a:t>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3" name="Straight Arrow Connector 12"/>
          <p:cNvCxnSpPr>
            <a:stCxn id="16" idx="1"/>
          </p:cNvCxnSpPr>
          <p:nvPr/>
        </p:nvCxnSpPr>
        <p:spPr>
          <a:xfrm flipH="1" flipV="1">
            <a:off x="2973234" y="1674292"/>
            <a:ext cx="3499928" cy="1497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Google Shape;275;p30"/>
          <p:cNvSpPr txBox="1">
            <a:spLocks/>
          </p:cNvSpPr>
          <p:nvPr/>
        </p:nvSpPr>
        <p:spPr>
          <a:xfrm>
            <a:off x="6473163" y="3367200"/>
            <a:ext cx="2581382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16%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14% </a:t>
            </a:r>
            <a:r>
              <a:rPr lang="pt-BR" sz="900" dirty="0"/>
              <a:t>abaixo </a:t>
            </a:r>
            <a:r>
              <a:rPr lang="pt-BR" sz="900" dirty="0" smtClean="0"/>
              <a:t>/ 86% </a:t>
            </a:r>
            <a:r>
              <a:rPr lang="pt-BR" sz="900" dirty="0"/>
              <a:t>acima da 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sp>
        <p:nvSpPr>
          <p:cNvPr id="16" name="Google Shape;275;p30"/>
          <p:cNvSpPr txBox="1">
            <a:spLocks/>
          </p:cNvSpPr>
          <p:nvPr/>
        </p:nvSpPr>
        <p:spPr>
          <a:xfrm>
            <a:off x="6473162" y="2990380"/>
            <a:ext cx="267083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</a:t>
            </a:r>
            <a:r>
              <a:rPr lang="pt-BR" sz="1200" dirty="0"/>
              <a:t>2</a:t>
            </a:r>
            <a:r>
              <a:rPr lang="pt-BR" sz="1200" dirty="0" smtClean="0"/>
              <a:t>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22112" y="2222042"/>
            <a:ext cx="2172207" cy="76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Google Shape;275;p30"/>
          <p:cNvSpPr txBox="1">
            <a:spLocks/>
          </p:cNvSpPr>
          <p:nvPr/>
        </p:nvSpPr>
        <p:spPr>
          <a:xfrm>
            <a:off x="1162131" y="4370843"/>
            <a:ext cx="789241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/>
              <a:t>Dividindo o conjunto de dados em três Clusters</a:t>
            </a:r>
            <a:endParaRPr lang="pt-BR"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/>
      <p:bldP spid="6" grpId="0"/>
      <p:bldP spid="7" grpId="0"/>
      <p:bldP spid="12" grpId="0"/>
      <p:bldP spid="10" grpId="0"/>
      <p:bldP spid="11" grpId="0"/>
      <p:bldP spid="14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Conclusões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final e sugestões para trabalhos futuros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725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648065" y="977435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776434" y="205095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Limite</a:t>
            </a:r>
            <a:r>
              <a:rPr lang="en-US" sz="1600" dirty="0" smtClean="0"/>
              <a:t> de </a:t>
            </a:r>
            <a:r>
              <a:rPr lang="en-US" sz="1600" dirty="0" err="1" smtClean="0"/>
              <a:t>modelos</a:t>
            </a:r>
            <a:r>
              <a:rPr lang="en-US" sz="1600" dirty="0" smtClean="0"/>
              <a:t> com </a:t>
            </a:r>
            <a:r>
              <a:rPr lang="en-US" sz="1600" dirty="0" err="1" smtClean="0"/>
              <a:t>os</a:t>
            </a:r>
            <a:r>
              <a:rPr lang="en-US" sz="1600" dirty="0" smtClean="0"/>
              <a:t> dados </a:t>
            </a:r>
            <a:r>
              <a:rPr lang="en-US" sz="1600" dirty="0" err="1" smtClean="0"/>
              <a:t>usados</a:t>
            </a:r>
            <a:r>
              <a:rPr lang="en-US" sz="1600" dirty="0" smtClean="0"/>
              <a:t> </a:t>
            </a:r>
            <a:r>
              <a:rPr lang="en-US" sz="1600" dirty="0" err="1" smtClean="0"/>
              <a:t>parecem</a:t>
            </a:r>
            <a:r>
              <a:rPr lang="en-US" sz="1600" dirty="0" smtClean="0"/>
              <a:t> </a:t>
            </a:r>
            <a:r>
              <a:rPr lang="en-US" sz="1600" dirty="0" err="1" smtClean="0"/>
              <a:t>ser</a:t>
            </a:r>
            <a:r>
              <a:rPr lang="en-US" sz="1600" dirty="0" smtClean="0"/>
              <a:t> de:</a:t>
            </a:r>
          </a:p>
          <a:p>
            <a:pPr lvl="2">
              <a:buClr>
                <a:schemeClr val="accent1"/>
              </a:buClr>
            </a:pPr>
            <a:r>
              <a:rPr lang="en-US" sz="1600" dirty="0" err="1" smtClean="0"/>
              <a:t>Precisão</a:t>
            </a:r>
            <a:r>
              <a:rPr lang="en-US" sz="1600" dirty="0" smtClean="0"/>
              <a:t>: 70%</a:t>
            </a:r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Recall: 75%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76434" y="85242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Fatores</a:t>
            </a:r>
            <a:r>
              <a:rPr lang="en-US" sz="1600" dirty="0" smtClean="0"/>
              <a:t> </a:t>
            </a:r>
            <a:r>
              <a:rPr lang="en-US" sz="1600" dirty="0" err="1" smtClean="0"/>
              <a:t>socioeconômicos</a:t>
            </a:r>
            <a:r>
              <a:rPr lang="en-US" sz="1600" dirty="0" smtClean="0"/>
              <a:t> </a:t>
            </a:r>
            <a:r>
              <a:rPr lang="en-US" sz="1600" dirty="0" err="1" smtClean="0"/>
              <a:t>ajudam</a:t>
            </a:r>
            <a:r>
              <a:rPr lang="en-US" sz="1600" dirty="0" smtClean="0"/>
              <a:t> a </a:t>
            </a:r>
            <a:r>
              <a:rPr lang="en-US" sz="1600" dirty="0" err="1" smtClean="0"/>
              <a:t>explicar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parte do </a:t>
            </a:r>
            <a:r>
              <a:rPr lang="en-US" sz="1600" dirty="0" err="1" smtClean="0"/>
              <a:t>desempenho</a:t>
            </a:r>
            <a:r>
              <a:rPr lang="en-US" sz="1600" dirty="0" smtClean="0"/>
              <a:t> no ENEM</a:t>
            </a:r>
            <a:endParaRPr lang="en-US" sz="16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776434" y="1543179"/>
            <a:ext cx="7573816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Dos 136 </a:t>
            </a:r>
            <a:r>
              <a:rPr lang="en-US" sz="1600" dirty="0" err="1" smtClean="0"/>
              <a:t>atributos</a:t>
            </a:r>
            <a:r>
              <a:rPr lang="en-US" sz="1600" dirty="0" smtClean="0"/>
              <a:t>, </a:t>
            </a:r>
            <a:r>
              <a:rPr lang="en-US" sz="1600" dirty="0" err="1" smtClean="0"/>
              <a:t>apenas</a:t>
            </a:r>
            <a:r>
              <a:rPr lang="en-US" sz="1600" dirty="0" smtClean="0"/>
              <a:t> 16 </a:t>
            </a:r>
            <a:r>
              <a:rPr lang="en-US" sz="1600" dirty="0" err="1" smtClean="0"/>
              <a:t>são</a:t>
            </a:r>
            <a:r>
              <a:rPr lang="en-US" sz="1600" dirty="0" smtClean="0"/>
              <a:t> </a:t>
            </a:r>
            <a:r>
              <a:rPr lang="en-US" sz="1600" dirty="0" err="1" smtClean="0"/>
              <a:t>suficientes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776434" y="365750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Clusterização de dados </a:t>
            </a:r>
            <a:r>
              <a:rPr lang="en-US" sz="1600" dirty="0" err="1" smtClean="0"/>
              <a:t>pode</a:t>
            </a:r>
            <a:r>
              <a:rPr lang="en-US" sz="1600" dirty="0" smtClean="0"/>
              <a:t> </a:t>
            </a:r>
            <a:r>
              <a:rPr lang="en-US" sz="1600" dirty="0" err="1" smtClean="0"/>
              <a:t>ajudar</a:t>
            </a:r>
            <a:r>
              <a:rPr lang="en-US" sz="1600" dirty="0" smtClean="0"/>
              <a:t> a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segmentos</a:t>
            </a:r>
            <a:r>
              <a:rPr lang="en-US" sz="1600" dirty="0" smtClean="0"/>
              <a:t> de </a:t>
            </a:r>
            <a:r>
              <a:rPr lang="en-US" sz="1600" dirty="0" err="1" smtClean="0"/>
              <a:t>candidatos</a:t>
            </a:r>
            <a:r>
              <a:rPr lang="en-US" sz="1600" dirty="0" smtClean="0"/>
              <a:t> de </a:t>
            </a:r>
            <a:r>
              <a:rPr lang="en-US" sz="1600" dirty="0" err="1" smtClean="0"/>
              <a:t>acordo</a:t>
            </a:r>
            <a:r>
              <a:rPr lang="en-US" sz="1600" dirty="0" smtClean="0"/>
              <a:t> com </a:t>
            </a:r>
            <a:r>
              <a:rPr lang="en-US" sz="1600" dirty="0" err="1" smtClean="0"/>
              <a:t>seu</a:t>
            </a:r>
            <a:r>
              <a:rPr lang="en-US" sz="1600" dirty="0" smtClean="0"/>
              <a:t> </a:t>
            </a:r>
            <a:r>
              <a:rPr lang="en-US" sz="1600" dirty="0" err="1" smtClean="0"/>
              <a:t>provável</a:t>
            </a:r>
            <a:r>
              <a:rPr lang="en-US" sz="1600" dirty="0" smtClean="0"/>
              <a:t> </a:t>
            </a:r>
            <a:r>
              <a:rPr lang="en-US" sz="1600" dirty="0" err="1" smtClean="0"/>
              <a:t>desempenho</a:t>
            </a:r>
            <a:endParaRPr lang="en-US" sz="1600" dirty="0" smtClean="0"/>
          </a:p>
          <a:p>
            <a:pPr lvl="2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776434" y="296430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É </a:t>
            </a:r>
            <a:r>
              <a:rPr lang="en-US" sz="1600" dirty="0" err="1" smtClean="0"/>
              <a:t>possível</a:t>
            </a:r>
            <a:r>
              <a:rPr lang="en-US" sz="1600" dirty="0" smtClean="0"/>
              <a:t>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um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que </a:t>
            </a:r>
            <a:r>
              <a:rPr lang="en-US" sz="1600" dirty="0" err="1" smtClean="0"/>
              <a:t>atinja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</a:t>
            </a:r>
            <a:r>
              <a:rPr lang="en-US" sz="1600" dirty="0" err="1" smtClean="0"/>
              <a:t>limite</a:t>
            </a:r>
            <a:r>
              <a:rPr lang="en-US" sz="1600" dirty="0" smtClean="0"/>
              <a:t> e </a:t>
            </a:r>
            <a:r>
              <a:rPr lang="en-US" sz="1600" dirty="0" err="1" smtClean="0"/>
              <a:t>seja</a:t>
            </a:r>
            <a:r>
              <a:rPr lang="en-US" sz="1600" dirty="0" smtClean="0"/>
              <a:t> </a:t>
            </a:r>
            <a:r>
              <a:rPr lang="en-US" sz="1600" dirty="0" err="1" smtClean="0"/>
              <a:t>interpretável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9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Sugestões</a:t>
            </a:r>
            <a:r>
              <a:rPr lang="en-US" dirty="0" smtClean="0"/>
              <a:t> para </a:t>
            </a:r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trabalhos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751034" y="130128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Buscar</a:t>
            </a:r>
            <a:r>
              <a:rPr lang="en-US" sz="1600" dirty="0" smtClean="0"/>
              <a:t> </a:t>
            </a:r>
            <a:r>
              <a:rPr lang="en-US" sz="1600" dirty="0" err="1" smtClean="0"/>
              <a:t>variáveis</a:t>
            </a:r>
            <a:r>
              <a:rPr lang="en-US" sz="1600" dirty="0" smtClean="0"/>
              <a:t> que </a:t>
            </a:r>
            <a:r>
              <a:rPr lang="en-US" sz="1600" dirty="0" err="1" smtClean="0"/>
              <a:t>representem</a:t>
            </a:r>
            <a:r>
              <a:rPr lang="en-US" sz="1600" dirty="0" smtClean="0"/>
              <a:t> </a:t>
            </a:r>
            <a:r>
              <a:rPr lang="en-US" sz="1600" dirty="0" err="1" smtClean="0"/>
              <a:t>fatores</a:t>
            </a:r>
            <a:r>
              <a:rPr lang="en-US" sz="1600" dirty="0" smtClean="0"/>
              <a:t> </a:t>
            </a:r>
            <a:r>
              <a:rPr lang="en-US" sz="1600" dirty="0" err="1" smtClean="0"/>
              <a:t>pedagógicos</a:t>
            </a:r>
            <a:endParaRPr lang="en-US" sz="1600" dirty="0" smtClean="0"/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evasão</a:t>
            </a:r>
            <a:r>
              <a:rPr lang="en-US" sz="1600" dirty="0" smtClean="0"/>
              <a:t> escolar, IDEB, etc.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51034" y="1707921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751034" y="1935726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Repetir</a:t>
            </a:r>
            <a:r>
              <a:rPr lang="en-US" sz="1600" dirty="0" smtClean="0"/>
              <a:t> </a:t>
            </a:r>
            <a:r>
              <a:rPr lang="en-US" sz="1600" dirty="0" err="1" smtClean="0"/>
              <a:t>análise</a:t>
            </a:r>
            <a:r>
              <a:rPr lang="en-US" sz="1600" dirty="0" smtClean="0"/>
              <a:t> para </a:t>
            </a:r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disciplina</a:t>
            </a:r>
            <a:r>
              <a:rPr lang="en-US" sz="1600" dirty="0" smtClean="0"/>
              <a:t> </a:t>
            </a:r>
            <a:r>
              <a:rPr lang="en-US" sz="1600" dirty="0" err="1" smtClean="0"/>
              <a:t>individualmente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36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2E3037"/>
                </a:solidFill>
              </a:rPr>
              <a:t>Obrigado!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rgbClr val="F3F3F3"/>
                </a:solidFill>
              </a:rPr>
              <a:t>Perguntas?</a:t>
            </a:r>
            <a:endParaRPr sz="36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os dados</a:t>
            </a:r>
            <a:endParaRPr dirty="0"/>
          </a:p>
        </p:txBody>
      </p:sp>
      <p:sp>
        <p:nvSpPr>
          <p:cNvPr id="6" name="Google Shape;208;p27"/>
          <p:cNvSpPr txBox="1">
            <a:spLocks/>
          </p:cNvSpPr>
          <p:nvPr/>
        </p:nvSpPr>
        <p:spPr>
          <a:xfrm>
            <a:off x="1165475" y="1234774"/>
            <a:ext cx="7097100" cy="57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Formato</a:t>
            </a:r>
            <a:r>
              <a:rPr lang="en" sz="2800" dirty="0">
                <a:solidFill>
                  <a:schemeClr val="bg1"/>
                </a:solidFill>
              </a:rPr>
              <a:t>: </a:t>
            </a:r>
            <a:r>
              <a:rPr lang="en" sz="2800" dirty="0" smtClean="0">
                <a:solidFill>
                  <a:schemeClr val="bg1"/>
                </a:solidFill>
              </a:rPr>
              <a:t>csv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7" name="Google Shape;215;p27"/>
          <p:cNvSpPr/>
          <p:nvPr/>
        </p:nvSpPr>
        <p:spPr>
          <a:xfrm>
            <a:off x="844675" y="2131092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8;p27"/>
          <p:cNvSpPr txBox="1">
            <a:spLocks/>
          </p:cNvSpPr>
          <p:nvPr/>
        </p:nvSpPr>
        <p:spPr>
          <a:xfrm>
            <a:off x="1165475" y="195784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5.095.270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9" name="Google Shape;215;p27"/>
          <p:cNvSpPr/>
          <p:nvPr/>
        </p:nvSpPr>
        <p:spPr>
          <a:xfrm>
            <a:off x="844675" y="2853228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8;p27"/>
          <p:cNvSpPr txBox="1">
            <a:spLocks/>
          </p:cNvSpPr>
          <p:nvPr/>
        </p:nvSpPr>
        <p:spPr>
          <a:xfrm>
            <a:off x="1165475" y="2679978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136 atributos</a:t>
            </a:r>
          </a:p>
        </p:txBody>
      </p:sp>
      <p:sp>
        <p:nvSpPr>
          <p:cNvPr id="12" name="Google Shape;215;p27"/>
          <p:cNvSpPr/>
          <p:nvPr/>
        </p:nvSpPr>
        <p:spPr>
          <a:xfrm>
            <a:off x="844675" y="358804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8;p27"/>
          <p:cNvSpPr txBox="1">
            <a:spLocks/>
          </p:cNvSpPr>
          <p:nvPr/>
        </p:nvSpPr>
        <p:spPr>
          <a:xfrm>
            <a:off x="1165475" y="3414790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Tamanho: 3,1 GB</a:t>
            </a:r>
            <a:endParaRPr lang="en" sz="28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>
            <a:stCxn id="8" idx="3"/>
          </p:cNvCxnSpPr>
          <p:nvPr/>
        </p:nvCxnSpPr>
        <p:spPr>
          <a:xfrm>
            <a:off x="4577166" y="2232042"/>
            <a:ext cx="1167539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8;p27"/>
          <p:cNvSpPr txBox="1">
            <a:spLocks/>
          </p:cNvSpPr>
          <p:nvPr/>
        </p:nvSpPr>
        <p:spPr>
          <a:xfrm>
            <a:off x="5744705" y="2000044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3.702.007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4" name="Google Shape;322;p35"/>
          <p:cNvSpPr txBox="1">
            <a:spLocks/>
          </p:cNvSpPr>
          <p:nvPr/>
        </p:nvSpPr>
        <p:spPr>
          <a:xfrm>
            <a:off x="4164004" y="1719575"/>
            <a:ext cx="1993863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NAs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 flipH="1">
            <a:off x="7450550" y="2548444"/>
            <a:ext cx="1" cy="85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08;p27"/>
          <p:cNvSpPr txBox="1">
            <a:spLocks/>
          </p:cNvSpPr>
          <p:nvPr/>
        </p:nvSpPr>
        <p:spPr>
          <a:xfrm>
            <a:off x="5732309" y="360120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3.174.308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9" name="Google Shape;322;p35"/>
          <p:cNvSpPr txBox="1">
            <a:spLocks/>
          </p:cNvSpPr>
          <p:nvPr/>
        </p:nvSpPr>
        <p:spPr>
          <a:xfrm>
            <a:off x="5732309" y="2954178"/>
            <a:ext cx="2137871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treineiros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2" grpId="0" animBg="1"/>
      <p:bldP spid="15" grpId="0"/>
      <p:bldP spid="13" grpId="0"/>
      <p:bldP spid="14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Filtrando</a:t>
            </a:r>
            <a:r>
              <a:rPr lang="en-US" dirty="0"/>
              <a:t> </a:t>
            </a:r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14" name="Google Shape;208;p27"/>
          <p:cNvSpPr txBox="1">
            <a:spLocks/>
          </p:cNvSpPr>
          <p:nvPr/>
        </p:nvSpPr>
        <p:spPr>
          <a:xfrm>
            <a:off x="1224885" y="4378903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b="1" dirty="0" smtClean="0">
                <a:solidFill>
                  <a:schemeClr val="bg1"/>
                </a:solidFill>
              </a:rPr>
              <a:t>Resultado final: 40 atributos</a:t>
            </a:r>
            <a:endParaRPr lang="en" sz="2800" b="1" dirty="0">
              <a:solidFill>
                <a:schemeClr val="bg1"/>
              </a:solidFill>
            </a:endParaRPr>
          </a:p>
        </p:txBody>
      </p:sp>
      <p:sp>
        <p:nvSpPr>
          <p:cNvPr id="32" name="Google Shape;109;p17"/>
          <p:cNvSpPr txBox="1">
            <a:spLocks/>
          </p:cNvSpPr>
          <p:nvPr/>
        </p:nvSpPr>
        <p:spPr>
          <a:xfrm>
            <a:off x="1165475" y="115330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</a:t>
            </a:r>
            <a:r>
              <a:rPr lang="en-US" sz="2000" dirty="0" err="1" smtClean="0"/>
              <a:t>claramente</a:t>
            </a:r>
            <a:r>
              <a:rPr lang="en-US" sz="2000" dirty="0" smtClean="0"/>
              <a:t> </a:t>
            </a:r>
            <a:r>
              <a:rPr lang="en-US" sz="2000" dirty="0" err="1" smtClean="0"/>
              <a:t>irrelevantes</a:t>
            </a:r>
            <a:endParaRPr lang="en-US" sz="2000" dirty="0"/>
          </a:p>
        </p:txBody>
      </p:sp>
      <p:sp>
        <p:nvSpPr>
          <p:cNvPr id="33" name="Google Shape;109;p17"/>
          <p:cNvSpPr txBox="1">
            <a:spLocks/>
          </p:cNvSpPr>
          <p:nvPr/>
        </p:nvSpPr>
        <p:spPr>
          <a:xfrm>
            <a:off x="1165475" y="16580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código</a:t>
            </a:r>
            <a:r>
              <a:rPr lang="en-US" sz="1600" dirty="0" smtClean="0"/>
              <a:t> da </a:t>
            </a:r>
            <a:r>
              <a:rPr lang="en-US" sz="1600" dirty="0" err="1" smtClean="0"/>
              <a:t>prova</a:t>
            </a:r>
            <a:r>
              <a:rPr lang="en-US" sz="1600" dirty="0" smtClean="0"/>
              <a:t>, </a:t>
            </a:r>
            <a:r>
              <a:rPr lang="en-US" sz="1600" dirty="0" err="1" smtClean="0"/>
              <a:t>respostas</a:t>
            </a:r>
            <a:r>
              <a:rPr lang="en-US" sz="1600" dirty="0" smtClean="0"/>
              <a:t>, </a:t>
            </a:r>
            <a:r>
              <a:rPr lang="en-US" sz="1600" dirty="0" err="1" smtClean="0"/>
              <a:t>cadeira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destro</a:t>
            </a:r>
            <a:r>
              <a:rPr lang="en-US" sz="1600" dirty="0" smtClean="0"/>
              <a:t>, etc.</a:t>
            </a:r>
            <a:endParaRPr lang="en-US" sz="1600" dirty="0"/>
          </a:p>
        </p:txBody>
      </p:sp>
      <p:sp>
        <p:nvSpPr>
          <p:cNvPr id="35" name="Google Shape;215;p27"/>
          <p:cNvSpPr/>
          <p:nvPr/>
        </p:nvSpPr>
        <p:spPr>
          <a:xfrm>
            <a:off x="839509" y="2229046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" name="Google Shape;109;p17"/>
          <p:cNvSpPr txBox="1">
            <a:spLocks/>
          </p:cNvSpPr>
          <p:nvPr/>
        </p:nvSpPr>
        <p:spPr>
          <a:xfrm>
            <a:off x="1165475" y="198462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com </a:t>
            </a:r>
            <a:r>
              <a:rPr lang="en-US" sz="2000" dirty="0" err="1" smtClean="0"/>
              <a:t>muitos</a:t>
            </a:r>
            <a:r>
              <a:rPr lang="en-US" sz="2000" dirty="0" smtClean="0"/>
              <a:t>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 </a:t>
            </a:r>
            <a:r>
              <a:rPr lang="en-US" sz="2000" dirty="0" err="1" smtClean="0"/>
              <a:t>ausentes</a:t>
            </a:r>
            <a:endParaRPr lang="en-US" sz="2000" dirty="0"/>
          </a:p>
        </p:txBody>
      </p:sp>
      <p:sp>
        <p:nvSpPr>
          <p:cNvPr id="37" name="Google Shape;109;p17"/>
          <p:cNvSpPr txBox="1">
            <a:spLocks/>
          </p:cNvSpPr>
          <p:nvPr/>
        </p:nvSpPr>
        <p:spPr>
          <a:xfrm>
            <a:off x="1165475" y="248939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/>
              <a:t>M</a:t>
            </a:r>
            <a:r>
              <a:rPr lang="en-US" sz="1600" dirty="0" err="1" smtClean="0"/>
              <a:t>unicípio</a:t>
            </a:r>
            <a:r>
              <a:rPr lang="en-US" sz="1600" dirty="0" smtClean="0"/>
              <a:t> da Escola </a:t>
            </a:r>
            <a:r>
              <a:rPr lang="en-US" sz="1600" dirty="0" err="1" smtClean="0"/>
              <a:t>atual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33" grpId="0"/>
      <p:bldP spid="35" grpId="0" animBg="1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Definindo a variável alvo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Definição</a:t>
            </a:r>
            <a:r>
              <a:rPr lang="en-US" dirty="0" smtClean="0"/>
              <a:t> da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alvo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das </a:t>
            </a:r>
            <a:r>
              <a:rPr lang="en-US" dirty="0" err="1" smtClean="0"/>
              <a:t>notas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4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Distribuição de </a:t>
            </a:r>
            <a:r>
              <a:rPr lang="pt-BR" dirty="0" smtClean="0">
                <a:solidFill>
                  <a:srgbClr val="F3F3F3"/>
                </a:solidFill>
              </a:rPr>
              <a:t>notas dos candidatos por disciplinas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7" y="257199"/>
            <a:ext cx="7621996" cy="40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1058</Words>
  <Application>Microsoft Office PowerPoint</Application>
  <PresentationFormat>On-screen Show (16:9)</PresentationFormat>
  <Paragraphs>249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Quicksand</vt:lpstr>
      <vt:lpstr>Arial</vt:lpstr>
      <vt:lpstr>Cambria Math</vt:lpstr>
      <vt:lpstr>Eleanor template</vt:lpstr>
      <vt:lpstr>Prevendo desempenho no ENEM através de fatores socioeconômicos</vt:lpstr>
      <vt:lpstr>Contexto do tópico escolhido</vt:lpstr>
      <vt:lpstr>Objetivos</vt:lpstr>
      <vt:lpstr>Estrutura da Apresentação</vt:lpstr>
      <vt:lpstr>Corregamento e pré-processamento</vt:lpstr>
      <vt:lpstr>Sobre os dados</vt:lpstr>
      <vt:lpstr>Filtrando atributos</vt:lpstr>
      <vt:lpstr>Definindo a variável alvo</vt:lpstr>
      <vt:lpstr>PowerPoint Presentation</vt:lpstr>
      <vt:lpstr>PowerPoint Presentation</vt:lpstr>
      <vt:lpstr>Análise Exploratória</vt:lpstr>
      <vt:lpstr>Alto grau de relação</vt:lpstr>
      <vt:lpstr>PowerPoint Presentation</vt:lpstr>
      <vt:lpstr>PowerPoint Presentation</vt:lpstr>
      <vt:lpstr>PowerPoint Presentation</vt:lpstr>
      <vt:lpstr>PowerPoint Presentation</vt:lpstr>
      <vt:lpstr>Baixo grau de relação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PowerPoint Presentation</vt:lpstr>
      <vt:lpstr>Tratamento de variáveis discretas</vt:lpstr>
      <vt:lpstr>Seleção de variáveis</vt:lpstr>
      <vt:lpstr>Data Fairness</vt:lpstr>
      <vt:lpstr>Data Fairness</vt:lpstr>
      <vt:lpstr>Índice Gini</vt:lpstr>
      <vt:lpstr>PowerPoint Presentation</vt:lpstr>
      <vt:lpstr>Importância por permutação</vt:lpstr>
      <vt:lpstr>PowerPoint Presentation</vt:lpstr>
      <vt:lpstr>Seleção por remoção recursiva</vt:lpstr>
      <vt:lpstr>PowerPoint Presentation</vt:lpstr>
      <vt:lpstr>PowerPoint Presentation</vt:lpstr>
      <vt:lpstr>Seleção por Backward Selection</vt:lpstr>
      <vt:lpstr>PowerPoint Presentation</vt:lpstr>
      <vt:lpstr>Comparação entre métodos</vt:lpstr>
      <vt:lpstr>PowerPoint Presentation</vt:lpstr>
      <vt:lpstr>Análise Preditora</vt:lpstr>
      <vt:lpstr>PowerPoint Presentation</vt:lpstr>
      <vt:lpstr>PowerPoint Presentation</vt:lpstr>
      <vt:lpstr>Redução de dimensionalidade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</vt:lpstr>
      <vt:lpstr>PowerPoint Presentation</vt:lpstr>
      <vt:lpstr>PowerPoint Presentation</vt:lpstr>
      <vt:lpstr>PowerPoint Presentation</vt:lpstr>
      <vt:lpstr>PowerPoint Presentation</vt:lpstr>
      <vt:lpstr>Conclusões</vt:lpstr>
      <vt:lpstr>Conclusões</vt:lpstr>
      <vt:lpstr>Sugestões para próximos trabalhos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Gustavo Coelho</dc:creator>
  <cp:lastModifiedBy>Microsoft account</cp:lastModifiedBy>
  <cp:revision>136</cp:revision>
  <dcterms:modified xsi:type="dcterms:W3CDTF">2020-11-30T16:19:17Z</dcterms:modified>
</cp:coreProperties>
</file>